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15"/>
  </p:notesMasterIdLst>
  <p:sldIdLst>
    <p:sldId id="256" r:id="rId3"/>
    <p:sldId id="257" r:id="rId4"/>
    <p:sldId id="262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8" r:id="rId13"/>
    <p:sldId id="27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7855-BD73-4661-95E2-04C0F4E32A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82CE-0118-4141-975D-12429FF3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36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33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3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12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6934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29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90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85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95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04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34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701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68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530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292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28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92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9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75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52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88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98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00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890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024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36" y="2419004"/>
            <a:ext cx="6806800" cy="2086494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  <a:cs typeface="Calibri" panose="020F0502020204030204" pitchFamily="34" charset="0"/>
              </a:rPr>
              <a:t>Уебсайтове</a:t>
            </a:r>
            <a:endParaRPr lang="en-US" dirty="0">
              <a:latin typeface="Bahnschrift SemiBol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152" y="4430684"/>
            <a:ext cx="6984967" cy="1458769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</a:rPr>
              <a:t>Как да разберем дали един сайт е сигурен? В кои сайтове можем да влизаме безпроблемно и с кои трябва да внимаваме?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822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006">
        <p:cut/>
      </p:transition>
    </mc:Choice>
    <mc:Fallback>
      <p:transition advTm="7006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247257" y="391931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6</a:t>
            </a:r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. Специални сайтове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6657215" y="6655491"/>
            <a:ext cx="4779555" cy="1637607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Ето примерен сайт с домейн </a:t>
            </a:r>
            <a:r>
              <a:rPr lang="bg-BG" sz="28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.</a:t>
            </a:r>
            <a:r>
              <a:rPr lang="en-US" sz="28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gov</a:t>
            </a:r>
            <a:endParaRPr lang="en-US" sz="2800" b="0" u="none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idx="2"/>
          </p:nvPr>
        </p:nvSpPr>
        <p:spPr>
          <a:xfrm>
            <a:off x="-5644961" y="1584932"/>
            <a:ext cx="4779555" cy="3905754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Има сайтове, които са специализирани и са свързани с държавата или някоя институция. Те са със домейн(домейн е 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.com, .bg 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и т.н.) .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edu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 или 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.gov. 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Такива сайтове са </a:t>
            </a:r>
            <a:r>
              <a:rPr lang="bg-BG" sz="28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най-защитени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 от всички, които разгледахме досега.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 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49" y="2565352"/>
            <a:ext cx="3000794" cy="447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2459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077">
        <p:fade/>
      </p:transition>
    </mc:Choice>
    <mc:Fallback>
      <p:transition spd="med" advTm="170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0.0831 L 0.51927 0.085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-2.08333E-6 4.0740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-0.00456 -0.3879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1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247257" y="391931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7. Име на сайт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idx="2"/>
          </p:nvPr>
        </p:nvSpPr>
        <p:spPr>
          <a:xfrm>
            <a:off x="614325" y="2156995"/>
            <a:ext cx="4779555" cy="3905754"/>
          </a:xfrm>
        </p:spPr>
        <p:txBody>
          <a:bodyPr/>
          <a:lstStyle/>
          <a:p>
            <a:pPr algn="l"/>
            <a:r>
              <a:rPr lang="ru-RU" sz="2800" b="0" u="none" dirty="0" smtClean="0">
                <a:latin typeface="Bahnschrift SemiBold" panose="020B0502040204020203" pitchFamily="34" charset="0"/>
              </a:rPr>
              <a:t>Някои </a:t>
            </a:r>
            <a:r>
              <a:rPr lang="ru-RU" sz="2800" b="0" u="none" dirty="0">
                <a:latin typeface="Bahnschrift SemiBold" panose="020B0502040204020203" pitchFamily="34" charset="0"/>
              </a:rPr>
              <a:t>фалшиви сайтове използват близки имена на популярни </a:t>
            </a:r>
            <a:r>
              <a:rPr lang="ru-RU" sz="2800" b="0" u="none" dirty="0" smtClean="0">
                <a:latin typeface="Bahnschrift SemiBold" panose="020B0502040204020203" pitchFamily="34" charset="0"/>
              </a:rPr>
              <a:t>сайтове, </a:t>
            </a:r>
            <a:r>
              <a:rPr lang="ru-RU" sz="2800" b="0" u="none" dirty="0">
                <a:latin typeface="Bahnschrift SemiBold" panose="020B0502040204020203" pitchFamily="34" charset="0"/>
              </a:rPr>
              <a:t>като сменят само някои букви. Целта им е да заблудят потребителите и те да предоставят лична информация</a:t>
            </a:r>
            <a:endParaRPr lang="en-US" sz="300" b="0" u="none" dirty="0">
              <a:latin typeface="Bahnschrift SemiBold" panose="020B0502040204020203" pitchFamily="34" charset="0"/>
            </a:endParaRPr>
          </a:p>
        </p:txBody>
      </p:sp>
      <p:sp>
        <p:nvSpPr>
          <p:cNvPr id="8" name="Title 2"/>
          <p:cNvSpPr>
            <a:spLocks noGrp="1"/>
          </p:cNvSpPr>
          <p:nvPr>
            <p:ph type="title" idx="2"/>
          </p:nvPr>
        </p:nvSpPr>
        <p:spPr>
          <a:xfrm>
            <a:off x="6156566" y="1643605"/>
            <a:ext cx="4779555" cy="1026780"/>
          </a:xfrm>
        </p:spPr>
        <p:txBody>
          <a:bodyPr/>
          <a:lstStyle/>
          <a:p>
            <a:pPr algn="l"/>
            <a:r>
              <a:rPr lang="bg-BG" sz="36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Официален сайт: </a:t>
            </a:r>
            <a:endParaRPr lang="en-US" sz="3600" b="0" u="none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25" y="2593571"/>
            <a:ext cx="3016692" cy="640415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 idx="2"/>
          </p:nvPr>
        </p:nvSpPr>
        <p:spPr>
          <a:xfrm>
            <a:off x="6156566" y="3567445"/>
            <a:ext cx="4779555" cy="1084853"/>
          </a:xfrm>
        </p:spPr>
        <p:txBody>
          <a:bodyPr/>
          <a:lstStyle/>
          <a:p>
            <a:pPr algn="l"/>
            <a:r>
              <a:rPr lang="bg-BG" sz="32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Фалшив сайт:</a:t>
            </a:r>
            <a:endParaRPr lang="en-US" sz="3200" b="0" u="none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59" y="4545817"/>
            <a:ext cx="3463024" cy="6038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724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893">
        <p:fade/>
      </p:transition>
    </mc:Choice>
    <mc:Fallback>
      <p:transition spd="med" advTm="148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bg-BG" sz="2400" b="0" u="none" dirty="0" smtClean="0">
                <a:latin typeface="Bahnschrift SemiBold" panose="020B0502040204020203" pitchFamily="34" charset="0"/>
              </a:rPr>
              <a:t>Важно е да обръщате внимание на всичко в интернет и да бъдете предпазливи във всеки един сайт, колкото и защитен да е той.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178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99">
        <p:fade/>
      </p:transition>
    </mc:Choice>
    <mc:Fallback>
      <p:transition spd="med" advTm="54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608315" y="2621159"/>
            <a:ext cx="9231481" cy="1751336"/>
          </a:xfrm>
        </p:spPr>
        <p:txBody>
          <a:bodyPr/>
          <a:lstStyle/>
          <a:p>
            <a:pPr algn="ctr"/>
            <a:r>
              <a:rPr lang="bg-BG" sz="6070" b="0" u="none" dirty="0" smtClean="0">
                <a:latin typeface="Bahnschrift SemiBold" panose="020B0502040204020203" pitchFamily="34" charset="0"/>
              </a:rPr>
              <a:t>Как да разберем дали един сайт е сигурен?</a:t>
            </a:r>
            <a:endParaRPr lang="en-US" sz="607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46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0"/>
    </mc:Choice>
    <mc:Fallback>
      <p:transition spd="slow" advTm="4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bg-BG" sz="2400" b="0" u="none" dirty="0" smtClean="0">
                <a:latin typeface="Bahnschrift SemiBold" panose="020B0502040204020203" pitchFamily="34" charset="0"/>
              </a:rPr>
              <a:t>Има доста начини да разберем дали един сайт е сигурен или защитен, като сега ще разгледаме най-основните в това видео.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3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98">
        <p:fade/>
      </p:transition>
    </mc:Choice>
    <mc:Fallback>
      <p:transition spd="med" advTm="77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304214" y="193799"/>
            <a:ext cx="5182709" cy="163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1. Когато в адресната лента е изписано </a:t>
            </a:r>
            <a:r>
              <a:rPr lang="en-US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https, a </a:t>
            </a:r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не </a:t>
            </a:r>
            <a:r>
              <a:rPr lang="en-US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http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573841" y="1751725"/>
            <a:ext cx="5183182" cy="2100470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Адресна лента е това, което стои отгоре на браузъра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72" y="2294269"/>
            <a:ext cx="3286584" cy="1000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flipV="1">
            <a:off x="5278582" y="2858461"/>
            <a:ext cx="2036618" cy="1590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itle 2"/>
          <p:cNvSpPr>
            <a:spLocks noGrp="1"/>
          </p:cNvSpPr>
          <p:nvPr>
            <p:ph type="title" idx="2"/>
          </p:nvPr>
        </p:nvSpPr>
        <p:spPr>
          <a:xfrm>
            <a:off x="573841" y="3852195"/>
            <a:ext cx="5183182" cy="2100470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Когато пише </a:t>
            </a:r>
            <a:r>
              <a:rPr lang="en-US" sz="28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https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, 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сайта е сигурен, а когато е само </a:t>
            </a:r>
            <a:r>
              <a:rPr lang="en-US" sz="28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http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, не е защитен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16" y="4412599"/>
            <a:ext cx="2837630" cy="1240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409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45">
        <p:fade/>
      </p:transition>
    </mc:Choice>
    <mc:Fallback>
      <p:transition spd="med" advTm="85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bg-BG" sz="2400" b="0" u="none" dirty="0" smtClean="0">
                <a:latin typeface="Bahnschrift SemiBold" panose="020B0502040204020203" pitchFamily="34" charset="0"/>
              </a:rPr>
              <a:t>Хубаво е да знаеш, че това, че един сайт е </a:t>
            </a:r>
            <a:r>
              <a:rPr lang="en-US" sz="24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http</a:t>
            </a:r>
            <a:r>
              <a:rPr lang="en-US" sz="2400" b="0" u="none" dirty="0" smtClean="0">
                <a:latin typeface="Bahnschrift SemiBold" panose="020B0502040204020203" pitchFamily="34" charset="0"/>
              </a:rPr>
              <a:t>, 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а не  </a:t>
            </a:r>
            <a:r>
              <a:rPr lang="en-US" sz="24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https</a:t>
            </a:r>
            <a:r>
              <a:rPr lang="en-US" sz="2400" b="0" u="none" dirty="0" smtClean="0">
                <a:latin typeface="Bahnschrift SemiBold" panose="020B0502040204020203" pitchFamily="34" charset="0"/>
              </a:rPr>
              <a:t>, 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не го прави лош сайт и не означава, че със сигурност нещо опасно ще се случи, но </a:t>
            </a:r>
            <a:r>
              <a:rPr lang="bg-BG" sz="2400" b="0" u="none" dirty="0">
                <a:latin typeface="Bahnschrift SemiBold" panose="020B0502040204020203" pitchFamily="34" charset="0"/>
              </a:rPr>
              <a:t>в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се пак избягвай да попълваш лични данни в такива сайтове.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302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75">
        <p:fade/>
      </p:transition>
    </mc:Choice>
    <mc:Fallback>
      <p:transition spd="med" advTm="77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304214" y="324197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2. Иконка с катинар отгоре на адресната лента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673592" y="2784720"/>
            <a:ext cx="4779555" cy="1557926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Изглежда ето така</a:t>
            </a:r>
            <a:r>
              <a:rPr lang="en-US" sz="28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800" b="0" u="none" dirty="0">
                <a:latin typeface="Bahnschrift SemiBold" panose="020B0502040204020203" pitchFamily="34" charset="0"/>
              </a:rPr>
              <a:t>и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800" b="0" u="none" dirty="0">
                <a:latin typeface="Bahnschrift SemiBold" panose="020B0502040204020203" pitchFamily="34" charset="0"/>
              </a:rPr>
              <a:t>м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ожеш да имаш доверие на такива сайтове.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79" y="2538993"/>
            <a:ext cx="3846020" cy="20493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00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31">
        <p:fade/>
      </p:transition>
    </mc:Choice>
    <mc:Fallback>
      <p:transition spd="med" advTm="71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304214" y="324197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3. Липсва форма за контакт в сайта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374334" y="1883978"/>
            <a:ext cx="4779555" cy="4189614"/>
          </a:xfrm>
        </p:spPr>
        <p:txBody>
          <a:bodyPr/>
          <a:lstStyle/>
          <a:p>
            <a:pPr algn="l"/>
            <a:r>
              <a:rPr lang="bg-BG" sz="2400" b="0" u="none" dirty="0" smtClean="0">
                <a:latin typeface="Bahnschrift SemiBold" panose="020B0502040204020203" pitchFamily="34" charset="0"/>
              </a:rPr>
              <a:t>Както знаеш, в хубавите сайтове на големите фирми има някаква форма за контакт. В други сайтове пък няма такава и трябва да бъдеш много предпазлив с тях, тъй като може да са направени с цел измама или парична кражба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955" y="3338705"/>
            <a:ext cx="6630325" cy="1028844"/>
          </a:xfrm>
          <a:prstGeom prst="rect">
            <a:avLst/>
          </a:prstGeom>
          <a:ln>
            <a:noFill/>
          </a:ln>
          <a:effectLst>
            <a:outerShdw blurRad="203200" dist="279400" dir="3000000" algn="ctr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13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087">
        <p:fade/>
      </p:transition>
    </mc:Choice>
    <mc:Fallback>
      <p:transition spd="med" advTm="13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304214" y="324197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en-US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4. </a:t>
            </a:r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Прекалено добри оферти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323534" y="2548466"/>
            <a:ext cx="4722600" cy="3829925"/>
          </a:xfrm>
        </p:spPr>
        <p:txBody>
          <a:bodyPr/>
          <a:lstStyle/>
          <a:p>
            <a:pPr algn="l"/>
            <a:r>
              <a:rPr lang="ru-RU" sz="2400" b="0" u="none" dirty="0" smtClean="0">
                <a:latin typeface="Bahnschrift SemiBold" panose="020B0502040204020203" pitchFamily="34" charset="0"/>
              </a:rPr>
              <a:t>Обръщай </a:t>
            </a:r>
            <a:r>
              <a:rPr lang="ru-RU" sz="2400" b="0" u="none" dirty="0">
                <a:latin typeface="Bahnschrift SemiBold" panose="020B0502040204020203" pitchFamily="34" charset="0"/>
              </a:rPr>
              <a:t>внимание на офертите,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в сайтовете. Прекалено </a:t>
            </a:r>
            <a:r>
              <a:rPr lang="ru-RU" sz="2400" b="0" u="none" dirty="0">
                <a:latin typeface="Bahnschrift SemiBold" panose="020B0502040204020203" pitchFamily="34" charset="0"/>
              </a:rPr>
              <a:t>ниски цени на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обикновено скъпи </a:t>
            </a:r>
            <a:r>
              <a:rPr lang="ru-RU" sz="2400" b="0" u="none" dirty="0">
                <a:latin typeface="Bahnschrift SemiBold" panose="020B0502040204020203" pitchFamily="34" charset="0"/>
              </a:rPr>
              <a:t>стоки, може да е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 </a:t>
            </a:r>
            <a:r>
              <a:rPr lang="ru-RU" sz="2400" b="0" u="none" dirty="0">
                <a:latin typeface="Bahnschrift SemiBold" panose="020B0502040204020203" pitchFamily="34" charset="0"/>
              </a:rPr>
              <a:t>сигнал както за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продаване </a:t>
            </a:r>
            <a:r>
              <a:rPr lang="ru-RU" sz="2400" b="0" u="none" dirty="0">
                <a:latin typeface="Bahnschrift SemiBold" panose="020B0502040204020203" pitchFamily="34" charset="0"/>
              </a:rPr>
              <a:t>на фалшиви стоки, така и за опит за измама и събиране на данни – имейл адреси, пароли, данни за банкови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карти</a:t>
            </a:r>
            <a:r>
              <a:rPr lang="ru-RU" sz="2400" b="0" u="none" dirty="0">
                <a:latin typeface="Bahnschrift SemiBold" panose="020B0502040204020203" pitchFamily="34" charset="0"/>
              </a:rPr>
              <a:t> </a:t>
            </a:r>
            <a:r>
              <a:rPr lang="ru-RU" sz="2400" b="0" u="none" dirty="0" smtClean="0">
                <a:latin typeface="Bahnschrift SemiBold" panose="020B0502040204020203" pitchFamily="34" charset="0"/>
              </a:rPr>
              <a:t>и др.</a:t>
            </a:r>
            <a:endParaRPr lang="en-US" sz="100" b="0" u="none" dirty="0">
              <a:latin typeface="Bahnschrift SemiBold" panose="020B0502040204020203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idx="2"/>
          </p:nvPr>
        </p:nvSpPr>
        <p:spPr>
          <a:xfrm>
            <a:off x="7410134" y="3226745"/>
            <a:ext cx="4637933" cy="3151646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Както виждаш на снимката, скъп телефон се продава прекалено евтино. Това е признак за </a:t>
            </a:r>
            <a:r>
              <a:rPr lang="bg-BG" sz="28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измама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.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66" y="2021296"/>
            <a:ext cx="2715004" cy="1714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481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976">
        <p:fade/>
      </p:transition>
    </mc:Choice>
    <mc:Fallback>
      <p:transition spd="med" advTm="179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2"/>
          <p:cNvSpPr txBox="1"/>
          <p:nvPr/>
        </p:nvSpPr>
        <p:spPr>
          <a:xfrm>
            <a:off x="3247257" y="391931"/>
            <a:ext cx="5182709" cy="150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5. Опасни сайтове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 idx="2"/>
          </p:nvPr>
        </p:nvSpPr>
        <p:spPr>
          <a:xfrm>
            <a:off x="461925" y="2004595"/>
            <a:ext cx="4779555" cy="3563713"/>
          </a:xfrm>
        </p:spPr>
        <p:txBody>
          <a:bodyPr/>
          <a:lstStyle/>
          <a:p>
            <a:pPr algn="l"/>
            <a:r>
              <a:rPr lang="bg-BG" sz="2800" b="0" u="none" dirty="0" smtClean="0">
                <a:latin typeface="Bahnschrift SemiBold" panose="020B0502040204020203" pitchFamily="34" charset="0"/>
              </a:rPr>
              <a:t>Има сайтове, които са наистина </a:t>
            </a:r>
            <a:r>
              <a:rPr lang="bg-BG" sz="2800" b="0" u="none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опасни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 и преди да влезеш в тях, получаваш голямо предупреждение, че влизаш на твой риск. Задължително избягвай такива сайтове!</a:t>
            </a:r>
            <a:endParaRPr lang="en-US" sz="28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80" y="2226733"/>
            <a:ext cx="6061299" cy="3119438"/>
          </a:xfrm>
          <a:prstGeom prst="rect">
            <a:avLst/>
          </a:prstGeom>
          <a:ln>
            <a:noFill/>
          </a:ln>
          <a:effectLst>
            <a:outerShdw blurRad="190500" dist="279400" dir="6000000" algn="tl" rotWithShape="0">
              <a:srgbClr val="000000">
                <a:alpha val="70000"/>
              </a:srgbClr>
            </a:outerShdw>
          </a:effectLst>
          <a:scene3d>
            <a:camera prst="orthographicFront"/>
            <a:lightRig rig="threePt" dir="t"/>
          </a:scene3d>
          <a:sp3d>
            <a:bevelT w="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5" y="-579849"/>
            <a:ext cx="2243522" cy="20179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853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52">
        <p:fade/>
      </p:transition>
    </mc:Choice>
    <mc:Fallback>
      <p:transition spd="med" advTm="86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Cybersecurity Agency by Slidesgo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Cybersecurity Agency by Slidesgo</Template>
  <TotalTime>499</TotalTime>
  <Words>440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Bahnschrift SemiBold</vt:lpstr>
      <vt:lpstr>Calibri</vt:lpstr>
      <vt:lpstr>Muli</vt:lpstr>
      <vt:lpstr>Open Sans</vt:lpstr>
      <vt:lpstr>Oswald</vt:lpstr>
      <vt:lpstr>Proxima Nova</vt:lpstr>
      <vt:lpstr>Proxima Nova Semibold</vt:lpstr>
      <vt:lpstr>Raleway Black</vt:lpstr>
      <vt:lpstr>Raleway ExtraBold</vt:lpstr>
      <vt:lpstr>Roboto</vt:lpstr>
      <vt:lpstr>Cybersecurity Agency by Slidesgo</vt:lpstr>
      <vt:lpstr>Slidesgo Final Pages</vt:lpstr>
      <vt:lpstr>Уебсайтове</vt:lpstr>
      <vt:lpstr>Как да разберем дали един сайт е сигурен?</vt:lpstr>
      <vt:lpstr>Има доста начини да разберем дали един сайт е сигурен или защитен, като сега ще разгледаме най-основните в това видео.</vt:lpstr>
      <vt:lpstr>Адресна лента е това, което стои отгоре на браузъра</vt:lpstr>
      <vt:lpstr>Хубаво е да знаеш, че това, че един сайт е http, а не  https, не го прави лош сайт и не означава, че със сигурност нещо опасно ще се случи, но все пак избягвай да попълваш лични данни в такива сайтове.</vt:lpstr>
      <vt:lpstr>Изглежда ето така и можеш да имаш доверие на такива сайтове.</vt:lpstr>
      <vt:lpstr>Както знаеш, в хубавите сайтове на големите фирми има някаква форма за контакт. В други сайтове пък няма такава и трябва да бъдеш много предпазлив с тях, тъй като може да са направени с цел измама или парична кражба</vt:lpstr>
      <vt:lpstr>Обръщай внимание на офертите, в сайтовете. Прекалено ниски цени на обикновено скъпи стоки, може да е сигнал както за продаване на фалшиви стоки, така и за опит за измама и събиране на данни – имейл адреси, пароли, данни за банкови карти и др.</vt:lpstr>
      <vt:lpstr>Има сайтове, които са наистина опасни и преди да влезеш в тях, получаваш голямо предупреждение, че влизаш на твой риск. Задължително избягвай такива сайтове!</vt:lpstr>
      <vt:lpstr>Ето примерен сайт с домейн .gov</vt:lpstr>
      <vt:lpstr>Някои фалшиви сайтове използват близки имена на популярни сайтове, като сменят само някои букви. Целта им е да заблудят потребителите и те да предоставят лична информация</vt:lpstr>
      <vt:lpstr>Важно е да обръщате внимание на всичко в интернет и да бъдете предпазливи във всеки един сайт, колкото и защитен да е той.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User08</dc:creator>
  <cp:lastModifiedBy>User08</cp:lastModifiedBy>
  <cp:revision>56</cp:revision>
  <dcterms:created xsi:type="dcterms:W3CDTF">2022-11-02T15:54:07Z</dcterms:created>
  <dcterms:modified xsi:type="dcterms:W3CDTF">2022-11-04T13:30:07Z</dcterms:modified>
</cp:coreProperties>
</file>